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37" autoAdjust="0"/>
    <p:restoredTop sz="94660"/>
  </p:normalViewPr>
  <p:slideViewPr>
    <p:cSldViewPr snapToGrid="0">
      <p:cViewPr varScale="1">
        <p:scale>
          <a:sx n="91" d="100"/>
          <a:sy n="91" d="100"/>
        </p:scale>
        <p:origin x="2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A3FF5-27F0-4730-96F2-27CD47B0A84C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AA40F8-B11B-482E-8EC6-A0A961FF8B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6045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F817AF05-04B6-A482-CED6-A9C21DA0E240}"/>
              </a:ext>
            </a:extLst>
          </p:cNvPr>
          <p:cNvSpPr/>
          <p:nvPr userDrawn="1"/>
        </p:nvSpPr>
        <p:spPr>
          <a:xfrm>
            <a:off x="95250" y="1546860"/>
            <a:ext cx="9525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724BB756-A0C2-5F07-403B-81DEF5D7B74A}"/>
              </a:ext>
            </a:extLst>
          </p:cNvPr>
          <p:cNvSpPr/>
          <p:nvPr userDrawn="1"/>
        </p:nvSpPr>
        <p:spPr>
          <a:xfrm>
            <a:off x="10886" y="1"/>
            <a:ext cx="12170228" cy="1414642"/>
          </a:xfrm>
          <a:prstGeom prst="rect">
            <a:avLst/>
          </a:prstGeom>
          <a:noFill/>
          <a:ln w="57150">
            <a:solidFill>
              <a:srgbClr val="7AC60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172A1717-A4DC-BADE-993D-25299413BA67}"/>
              </a:ext>
            </a:extLst>
          </p:cNvPr>
          <p:cNvSpPr txBox="1"/>
          <p:nvPr userDrawn="1"/>
        </p:nvSpPr>
        <p:spPr>
          <a:xfrm>
            <a:off x="95250" y="6380687"/>
            <a:ext cx="611155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2100" b="1" i="0" dirty="0">
                <a:solidFill>
                  <a:srgbClr val="6FB52F"/>
                </a:solidFill>
                <a:effectLst/>
                <a:latin typeface="Roboto" panose="02000000000000000000" pitchFamily="2" charset="0"/>
              </a:rPr>
              <a:t>Czech Republic, Ostrava | </a:t>
            </a:r>
            <a:r>
              <a:rPr lang="cs-CZ" sz="2100" b="1" i="0" dirty="0">
                <a:solidFill>
                  <a:srgbClr val="6FB52F"/>
                </a:solidFill>
                <a:effectLst/>
                <a:latin typeface="Roboto" panose="02000000000000000000" pitchFamily="2" charset="0"/>
              </a:rPr>
              <a:t>30 </a:t>
            </a:r>
            <a:r>
              <a:rPr lang="cs-CZ" sz="2100" b="1" i="0" dirty="0" err="1">
                <a:solidFill>
                  <a:srgbClr val="6FB52F"/>
                </a:solidFill>
                <a:effectLst/>
                <a:latin typeface="Roboto" panose="02000000000000000000" pitchFamily="2" charset="0"/>
              </a:rPr>
              <a:t>Aug</a:t>
            </a:r>
            <a:r>
              <a:rPr lang="cs-CZ" sz="2100" b="1" i="0" dirty="0">
                <a:solidFill>
                  <a:srgbClr val="6FB52F"/>
                </a:solidFill>
                <a:effectLst/>
                <a:latin typeface="Roboto" panose="02000000000000000000" pitchFamily="2" charset="0"/>
              </a:rPr>
              <a:t> - 3</a:t>
            </a:r>
            <a:r>
              <a:rPr lang="en-US" sz="2100" b="1" i="0" dirty="0">
                <a:solidFill>
                  <a:srgbClr val="6FB52F"/>
                </a:solidFill>
                <a:effectLst/>
                <a:latin typeface="Roboto" panose="02000000000000000000" pitchFamily="2" charset="0"/>
              </a:rPr>
              <a:t> Sep 202</a:t>
            </a:r>
            <a:r>
              <a:rPr lang="cs-CZ" sz="2100" b="1" dirty="0">
                <a:solidFill>
                  <a:srgbClr val="6FB52F"/>
                </a:solidFill>
                <a:latin typeface="Roboto" panose="02000000000000000000" pitchFamily="2" charset="0"/>
              </a:rPr>
              <a:t>7</a:t>
            </a:r>
            <a:endParaRPr lang="en-US" sz="2100" b="1" i="0" dirty="0">
              <a:solidFill>
                <a:srgbClr val="6FB52F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C5CFDC13-B9E6-0F39-53E9-2C1448A51D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" t="2756" r="72412" b="5193"/>
          <a:stretch>
            <a:fillRect/>
          </a:stretch>
        </p:blipFill>
        <p:spPr>
          <a:xfrm>
            <a:off x="55495" y="30011"/>
            <a:ext cx="3268247" cy="1344726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FE9EE840-9742-1674-D50B-00CC1326B9D5}"/>
              </a:ext>
            </a:extLst>
          </p:cNvPr>
          <p:cNvSpPr/>
          <p:nvPr userDrawn="1"/>
        </p:nvSpPr>
        <p:spPr>
          <a:xfrm>
            <a:off x="3368351" y="139959"/>
            <a:ext cx="5990253" cy="1091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EE730809-ED86-280E-F1A4-E3B60049A18F}"/>
              </a:ext>
            </a:extLst>
          </p:cNvPr>
          <p:cNvSpPr txBox="1"/>
          <p:nvPr userDrawn="1"/>
        </p:nvSpPr>
        <p:spPr>
          <a:xfrm>
            <a:off x="3690257" y="68576"/>
            <a:ext cx="844624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spc="60" dirty="0">
                <a:solidFill>
                  <a:srgbClr val="7AC601"/>
                </a:solidFill>
              </a:rPr>
              <a:t>12</a:t>
            </a:r>
            <a:r>
              <a:rPr lang="cs-CZ" sz="2800" b="1" spc="60" baseline="30000" dirty="0">
                <a:solidFill>
                  <a:srgbClr val="7AC601"/>
                </a:solidFill>
              </a:rPr>
              <a:t>TH</a:t>
            </a:r>
            <a:r>
              <a:rPr lang="cs-CZ" sz="2800" b="1" spc="60" dirty="0">
                <a:solidFill>
                  <a:srgbClr val="7AC601"/>
                </a:solidFill>
              </a:rPr>
              <a:t> WORLD MULTIDISCIPLINARY CONGRESS ON </a:t>
            </a:r>
          </a:p>
          <a:p>
            <a:r>
              <a:rPr lang="en-US" sz="2800" b="1" dirty="0">
                <a:solidFill>
                  <a:srgbClr val="263A32"/>
                </a:solidFill>
              </a:rPr>
              <a:t>Civil Engineering, Architecture </a:t>
            </a:r>
            <a:r>
              <a:rPr lang="cs-CZ" sz="2800" b="1" dirty="0">
                <a:solidFill>
                  <a:srgbClr val="263A32"/>
                </a:solidFill>
              </a:rPr>
              <a:t>and</a:t>
            </a:r>
            <a:r>
              <a:rPr lang="en-US" sz="2800" b="1" dirty="0">
                <a:solidFill>
                  <a:srgbClr val="263A32"/>
                </a:solidFill>
              </a:rPr>
              <a:t> Urban Planning</a:t>
            </a:r>
            <a:endParaRPr lang="cs-CZ" sz="2800" b="1" dirty="0">
              <a:solidFill>
                <a:srgbClr val="263A32"/>
              </a:solidFill>
            </a:endParaRPr>
          </a:p>
          <a:p>
            <a:r>
              <a:rPr lang="en-US" sz="2400" dirty="0">
                <a:solidFill>
                  <a:srgbClr val="263A32"/>
                </a:solidFill>
              </a:rPr>
              <a:t>Czech Republic, Ostrava | </a:t>
            </a:r>
            <a:r>
              <a:rPr lang="cs-CZ" sz="2400" dirty="0">
                <a:solidFill>
                  <a:srgbClr val="263A32"/>
                </a:solidFill>
              </a:rPr>
              <a:t>30 </a:t>
            </a:r>
            <a:r>
              <a:rPr lang="en-US" sz="2400" dirty="0">
                <a:solidFill>
                  <a:srgbClr val="263A32"/>
                </a:solidFill>
              </a:rPr>
              <a:t>August – </a:t>
            </a:r>
            <a:r>
              <a:rPr lang="cs-CZ" sz="2400" dirty="0">
                <a:solidFill>
                  <a:srgbClr val="263A32"/>
                </a:solidFill>
              </a:rPr>
              <a:t>3 </a:t>
            </a:r>
            <a:r>
              <a:rPr lang="en-US" sz="2400" dirty="0">
                <a:solidFill>
                  <a:srgbClr val="263A32"/>
                </a:solidFill>
              </a:rPr>
              <a:t>September 202</a:t>
            </a:r>
            <a:r>
              <a:rPr lang="cs-CZ" sz="2400" dirty="0">
                <a:solidFill>
                  <a:srgbClr val="263A32"/>
                </a:solidFill>
              </a:rPr>
              <a:t>7</a:t>
            </a:r>
          </a:p>
        </p:txBody>
      </p:sp>
      <p:pic>
        <p:nvPicPr>
          <p:cNvPr id="14" name="Obrázek 13" descr="Obsah obrázku budova, umění, zelené, venku&#10;&#10;Popis byl vytvořen automaticky">
            <a:extLst>
              <a:ext uri="{FF2B5EF4-FFF2-40B4-BE49-F238E27FC236}">
                <a16:creationId xmlns:a16="http://schemas.microsoft.com/office/drawing/2014/main" id="{4F120ADE-4F17-3826-B6E9-6F7018C408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734" y="1540633"/>
            <a:ext cx="6280422" cy="533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4DA90F-A03A-663F-8A48-E88D9AA26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0F30EC9-1656-10B4-7CB6-ADE0F104A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zápatí 4">
            <a:extLst>
              <a:ext uri="{FF2B5EF4-FFF2-40B4-BE49-F238E27FC236}">
                <a16:creationId xmlns:a16="http://schemas.microsoft.com/office/drawing/2014/main" id="{DE845B4D-9D5B-459F-190B-5A6A4B8832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1914" y="6444317"/>
            <a:ext cx="5508171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30 Aug - 3 Sep 2027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F0842170-1F7C-572B-6DF2-5AFF22248A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172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726C33-8468-B9A7-9410-3436E6FE3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5678950-3F62-71E3-844B-A8B6B2DC4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Zástupný symbol pro zápatí 4">
            <a:extLst>
              <a:ext uri="{FF2B5EF4-FFF2-40B4-BE49-F238E27FC236}">
                <a16:creationId xmlns:a16="http://schemas.microsoft.com/office/drawing/2014/main" id="{69982484-F791-0630-997B-44463DDCEE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1914" y="6445086"/>
            <a:ext cx="5508171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30 Aug - 3 Sep 2027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ACDE9116-0221-6A90-CE66-4CBD10B34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07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7CCE0F-A34F-0BA1-F324-83EB869DC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8FF654-E14B-1E64-2F20-2727202DF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940FD7C-523E-D9DC-B9C4-66A2E55C74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A3E79932-86B8-F435-C725-DE83994555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1914" y="6445086"/>
            <a:ext cx="5508171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30 Aug - 3 Sep 2027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275979AD-B372-7209-E216-12426C82BC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297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8EB270-3A27-98B2-C0E2-F8D841A0C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0476FF7-BC56-1123-2DF0-7EE3F83BE0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17B01B4-A737-2CF9-372F-856A03B8B4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FE9B498-58DD-2C02-96E7-C92FFA56DC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35F4E91-18B7-C2B2-9F66-8EFC07239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Zástupný symbol pro zápatí 4">
            <a:extLst>
              <a:ext uri="{FF2B5EF4-FFF2-40B4-BE49-F238E27FC236}">
                <a16:creationId xmlns:a16="http://schemas.microsoft.com/office/drawing/2014/main" id="{9E48BDE1-3D44-B6C7-8BB9-BBF33B0425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1914" y="6445086"/>
            <a:ext cx="5508171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30 Aug - 3 Sep 2027</a:t>
            </a:r>
          </a:p>
        </p:txBody>
      </p:sp>
      <p:sp>
        <p:nvSpPr>
          <p:cNvPr id="11" name="Zástupný symbol pro číslo snímku 5">
            <a:extLst>
              <a:ext uri="{FF2B5EF4-FFF2-40B4-BE49-F238E27FC236}">
                <a16:creationId xmlns:a16="http://schemas.microsoft.com/office/drawing/2014/main" id="{AADBA333-B808-B3A0-F2E0-290FC4BFB8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239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645937-F028-4EA8-9545-0B96F1EED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05A5DBCA-4019-491A-9637-8EBCA184CA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1914" y="6445086"/>
            <a:ext cx="5508171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30 Aug - 3 Sep 2027</a:t>
            </a:r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FA8163D4-2A93-CCF9-D0A4-167449DFA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842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99722E1-5142-0BF8-1074-3055AE0167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1914" y="6445086"/>
            <a:ext cx="5508171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30 Aug - 3 Sep 2027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2CE7F2C-94AF-899C-2533-7481845D1C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072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3DB91F-F4C3-DC37-E1CE-7059E91F5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7233C82-4EA9-9256-AF81-C128FF333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CD08531-A406-20DF-EDF9-41687796D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B0C5DDB1-1627-98C0-B735-7842D707BA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1914" y="6445086"/>
            <a:ext cx="5508171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30 Aug - 3 Sep, 2027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DB7EDF83-BD9D-3E9E-B875-7CA4366EC5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397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CF8529-864E-0B3B-360B-1EA24394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933BBD28-86FE-90A0-747B-9F57B58B74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DFC6413-DC42-5491-C848-2A85603E3D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7F3B7363-64BB-0792-8494-478B2E084F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1914" y="6445086"/>
            <a:ext cx="5508171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30 Aug - 3 Sep 2027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B4A563CC-2D5D-EC2F-2D27-C3D9F9D5CA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401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17839C-F3B3-4FD6-9942-1807F8E5F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AA2CDA7-9849-E94A-E24A-9DF195FC9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zápatí 4">
            <a:extLst>
              <a:ext uri="{FF2B5EF4-FFF2-40B4-BE49-F238E27FC236}">
                <a16:creationId xmlns:a16="http://schemas.microsoft.com/office/drawing/2014/main" id="{601623BF-34F1-A2A1-64CD-A1BA8FC806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1914" y="6445086"/>
            <a:ext cx="5508171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30 Aug - 3 Sep 2027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AB55B545-A421-B25C-9C6D-2F16327C1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924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5E78FFC-2085-B13B-B6D6-E58C9F0294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5D4EC13-6053-E85A-59E9-71D1FE9BEC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zápatí 4">
            <a:extLst>
              <a:ext uri="{FF2B5EF4-FFF2-40B4-BE49-F238E27FC236}">
                <a16:creationId xmlns:a16="http://schemas.microsoft.com/office/drawing/2014/main" id="{68FD238E-9FE1-7539-D8BE-0D3531CC50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1914" y="6445086"/>
            <a:ext cx="5508171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30 Aug - 3 Sep 2027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D578F65B-6CCA-3979-BCDB-243F1E6D0A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398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D76D4F5B-0F30-C17F-F166-10BECD16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06F2879-2599-2E32-1F1F-1E88A705E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54D31CC-8171-2B19-52D6-C4310DF674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1914" y="6445086"/>
            <a:ext cx="5508171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30 Aug - 3 Sep 2027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47E31EB-BD1E-EF5C-EDD6-59F3B6E05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Obrázek 6" descr="Obsah obrázku text, snímek obrazovky, grafický design, design&#10;&#10;Popis byl vytvořen automaticky">
            <a:extLst>
              <a:ext uri="{FF2B5EF4-FFF2-40B4-BE49-F238E27FC236}">
                <a16:creationId xmlns:a16="http://schemas.microsoft.com/office/drawing/2014/main" id="{063CF0D9-82FB-E734-FACE-96551BD4D0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2" t="4081" r="37560" b="85171"/>
          <a:stretch>
            <a:fillRect/>
          </a:stretch>
        </p:blipFill>
        <p:spPr>
          <a:xfrm>
            <a:off x="47543" y="6420442"/>
            <a:ext cx="1541074" cy="415499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7E7BB383-7FDD-6BC0-1F44-F974E71004E1}"/>
              </a:ext>
            </a:extLst>
          </p:cNvPr>
          <p:cNvSpPr txBox="1"/>
          <p:nvPr userDrawn="1"/>
        </p:nvSpPr>
        <p:spPr>
          <a:xfrm>
            <a:off x="1531634" y="6480093"/>
            <a:ext cx="96193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cs-CZ" sz="1700" b="1" i="0" dirty="0">
                <a:solidFill>
                  <a:srgbClr val="142821"/>
                </a:solidFill>
                <a:effectLst/>
                <a:latin typeface="Cerebri Sans Heavy" panose="00000A00000000000000" pitchFamily="2" charset="-18"/>
                <a:cs typeface="Arial" panose="020B0604020202020204" pitchFamily="34" charset="0"/>
              </a:rPr>
              <a:t>2027</a:t>
            </a:r>
            <a:endParaRPr lang="en-US" sz="1700" b="1" i="0" dirty="0">
              <a:solidFill>
                <a:srgbClr val="142821"/>
              </a:solidFill>
              <a:effectLst/>
              <a:latin typeface="Cerebri Sans Heavy" panose="00000A00000000000000" pitchFamily="2" charset="-18"/>
              <a:cs typeface="Arial" panose="020B0604020202020204" pitchFamily="34" charset="0"/>
            </a:endParaRP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052FA2CB-9BFB-F997-E243-43930FBF6555}"/>
              </a:ext>
            </a:extLst>
          </p:cNvPr>
          <p:cNvCxnSpPr/>
          <p:nvPr userDrawn="1"/>
        </p:nvCxnSpPr>
        <p:spPr>
          <a:xfrm>
            <a:off x="0" y="6384327"/>
            <a:ext cx="12192000" cy="0"/>
          </a:xfrm>
          <a:prstGeom prst="line">
            <a:avLst/>
          </a:prstGeom>
          <a:ln w="28575">
            <a:solidFill>
              <a:srgbClr val="6FB5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176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AB1EF20B-8631-0F5E-A9E7-8D134899E38E}"/>
              </a:ext>
            </a:extLst>
          </p:cNvPr>
          <p:cNvSpPr txBox="1"/>
          <p:nvPr/>
        </p:nvSpPr>
        <p:spPr>
          <a:xfrm>
            <a:off x="95250" y="1813560"/>
            <a:ext cx="72736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noProof="0" dirty="0"/>
              <a:t>Title of the Presentation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5017D8D-C6F2-EAF0-2732-25657CD10AB7}"/>
              </a:ext>
            </a:extLst>
          </p:cNvPr>
          <p:cNvSpPr txBox="1"/>
          <p:nvPr/>
        </p:nvSpPr>
        <p:spPr>
          <a:xfrm>
            <a:off x="95250" y="4597548"/>
            <a:ext cx="576670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00" b="1" noProof="0" dirty="0">
                <a:solidFill>
                  <a:srgbClr val="142821"/>
                </a:solidFill>
                <a:latin typeface="Roboto" panose="02000000000000000000" pitchFamily="2" charset="0"/>
              </a:rPr>
              <a:t>University</a:t>
            </a:r>
            <a:r>
              <a:rPr lang="cs-CZ" sz="2100" b="1" noProof="0" dirty="0">
                <a:solidFill>
                  <a:srgbClr val="142821"/>
                </a:solidFill>
                <a:latin typeface="Roboto" panose="02000000000000000000" pitchFamily="2" charset="0"/>
              </a:rPr>
              <a:t> </a:t>
            </a:r>
            <a:r>
              <a:rPr lang="en-US" sz="2100" b="1" noProof="0" dirty="0">
                <a:solidFill>
                  <a:srgbClr val="142821"/>
                </a:solidFill>
                <a:latin typeface="Roboto" panose="02000000000000000000" pitchFamily="2" charset="0"/>
              </a:rPr>
              <a:t>Authors</a:t>
            </a:r>
            <a:r>
              <a:rPr lang="en-US" sz="2100" b="1" dirty="0">
                <a:solidFill>
                  <a:srgbClr val="142821"/>
                </a:solidFill>
                <a:latin typeface="Roboto" panose="02000000000000000000" pitchFamily="2" charset="0"/>
              </a:rPr>
              <a:t>’ names</a:t>
            </a:r>
            <a:endParaRPr lang="cs-CZ" sz="2100" b="1" dirty="0">
              <a:solidFill>
                <a:srgbClr val="142821"/>
              </a:solidFill>
              <a:latin typeface="Roboto" panose="02000000000000000000" pitchFamily="2" charset="0"/>
            </a:endParaRPr>
          </a:p>
          <a:p>
            <a:r>
              <a:rPr lang="en-US" sz="2100" b="1" dirty="0">
                <a:solidFill>
                  <a:srgbClr val="142821"/>
                </a:solidFill>
                <a:latin typeface="Roboto" panose="02000000000000000000" pitchFamily="2" charset="0"/>
              </a:rPr>
              <a:t> / Institute / Company</a:t>
            </a:r>
            <a:endParaRPr lang="en-US" sz="2100" b="1" i="0" dirty="0">
              <a:solidFill>
                <a:srgbClr val="142821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033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6CFBCE-6C44-8D03-62EA-BE113996B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871DA5B-5127-0548-BF5F-D5A3559C7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D6C1B69-3880-E449-BCB6-49FACA1BE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Czech Republic, Ostrava | 30 Aug - 3 Sep 2027</a:t>
            </a:r>
            <a:endParaRPr lang="en-US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21F8E73-076A-9426-AA51-DBA7BDA615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B3A0A0-EA11-498D-9907-E471D567A1EE}" type="slidenum">
              <a:rPr lang="cs-CZ" smtClean="0"/>
              <a:pPr/>
              <a:t>1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093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25</Words>
  <Application>Microsoft Office PowerPoint</Application>
  <PresentationFormat>Širokoúhlá obrazovka</PresentationFormat>
  <Paragraphs>5</Paragraphs>
  <Slides>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Cerebri Sans Heavy</vt:lpstr>
      <vt:lpstr>Roboto</vt:lpstr>
      <vt:lpstr>Motiv Office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Editor</dc:creator>
  <cp:lastModifiedBy>Editor</cp:lastModifiedBy>
  <cp:revision>6</cp:revision>
  <dcterms:created xsi:type="dcterms:W3CDTF">2026-09-07T13:13:51Z</dcterms:created>
  <dcterms:modified xsi:type="dcterms:W3CDTF">2026-09-17T08:37:24Z</dcterms:modified>
</cp:coreProperties>
</file>